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65" r:id="rId1"/>
  </p:sldMasterIdLst>
  <p:notesMasterIdLst>
    <p:notesMasterId r:id="rId16"/>
  </p:notesMasterIdLst>
  <p:sldIdLst>
    <p:sldId id="256" r:id="rId2"/>
    <p:sldId id="257" r:id="rId3"/>
    <p:sldId id="258" r:id="rId4"/>
    <p:sldId id="269" r:id="rId5"/>
    <p:sldId id="259" r:id="rId6"/>
    <p:sldId id="260" r:id="rId7"/>
    <p:sldId id="267" r:id="rId8"/>
    <p:sldId id="261" r:id="rId9"/>
    <p:sldId id="268" r:id="rId10"/>
    <p:sldId id="262" r:id="rId11"/>
    <p:sldId id="263" r:id="rId12"/>
    <p:sldId id="264" r:id="rId13"/>
    <p:sldId id="265" r:id="rId14"/>
    <p:sldId id="266" r:id="rId15"/>
  </p:sldIdLst>
  <p:sldSz cx="14630400" cy="8229600"/>
  <p:notesSz cx="8229600" cy="146304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Gill Sans MT" panose="020B0502020104020203" pitchFamily="34" charset="0"/>
      <p:regular r:id="rId21"/>
      <p:bold r:id="rId22"/>
      <p:italic r:id="rId23"/>
      <p:boldItalic r:id="rId24"/>
    </p:embeddedFont>
    <p:embeddedFont>
      <p:font typeface="Source Sans 3" panose="02010600030101010101" charset="0"/>
      <p:regular r:id="rId25"/>
    </p:embeddedFont>
    <p:embeddedFont>
      <p:font typeface="Source Serif 4 Semi Bold" panose="02010600030101010101" charset="0"/>
      <p:regular r:id="rId26"/>
    </p:embeddedFont>
    <p:embeddedFont>
      <p:font typeface="华文中宋" panose="02010600040101010101" pitchFamily="2" charset="-122"/>
      <p:regular r:id="rId27"/>
    </p:embeddedFont>
    <p:embeddedFont>
      <p:font typeface="华文宋体" panose="02010600040101010101" pitchFamily="2" charset="-122"/>
      <p:regular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2938" autoAdjust="0"/>
  </p:normalViewPr>
  <p:slideViewPr>
    <p:cSldViewPr snapToGrid="0" snapToObjects="1">
      <p:cViewPr varScale="1">
        <p:scale>
          <a:sx n="74" d="100"/>
          <a:sy n="74" d="100"/>
        </p:scale>
        <p:origin x="86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45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D76A3-2522-382C-BB4C-27F8547A3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365F91-0075-7B4C-AA6B-A52FE78A35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6252D9-D7CC-E624-BC97-03672D8C33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C2951-F42D-C31B-C627-0117690E08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170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70FE9-20BA-3FCD-4886-02400DAD2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E327FB-A6A4-ECE5-13E3-A05EE17B98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CDAEDF-7C28-B6B3-A288-5F5F218F68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1B206F-7EE1-0602-912B-DA5F8BF7FD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144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1335" y="962758"/>
            <a:ext cx="10364488" cy="3049717"/>
          </a:xfrm>
        </p:spPr>
        <p:txBody>
          <a:bodyPr bIns="0" anchor="b">
            <a:normAutofit/>
          </a:bodyPr>
          <a:lstStyle>
            <a:lvl1pPr algn="l">
              <a:defRPr sz="792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1336" y="4237446"/>
            <a:ext cx="10364486" cy="117314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160" b="0" cap="all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9801" y="395169"/>
            <a:ext cx="5968698" cy="37104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5197" y="958767"/>
            <a:ext cx="973223" cy="604294"/>
          </a:xfrm>
        </p:spPr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901336" y="4234250"/>
            <a:ext cx="103644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5734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1142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26933" y="958768"/>
            <a:ext cx="1938890" cy="559186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606" y="958768"/>
            <a:ext cx="9394596" cy="559186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1326933" y="958768"/>
            <a:ext cx="0" cy="559186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25897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1882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8990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4051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4782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05488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10088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3592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8057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321253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84120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50592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5890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5087" y="2107356"/>
            <a:ext cx="10371785" cy="2265540"/>
          </a:xfrm>
        </p:spPr>
        <p:txBody>
          <a:bodyPr anchor="b">
            <a:normAutofit/>
          </a:bodyPr>
          <a:lstStyle>
            <a:lvl1pPr algn="l">
              <a:defRPr sz="432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087" y="4567435"/>
            <a:ext cx="10356535" cy="1215515"/>
          </a:xfrm>
        </p:spPr>
        <p:txBody>
          <a:bodyPr tIns="91440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45087" y="4565982"/>
            <a:ext cx="103565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78336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9061" y="965867"/>
            <a:ext cx="11526762" cy="1271166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6797" y="2413054"/>
            <a:ext cx="5574182" cy="41383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96525" y="2420812"/>
            <a:ext cx="5574182" cy="412982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55986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630" y="964996"/>
            <a:ext cx="11529193" cy="126758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629" y="2423459"/>
            <a:ext cx="5574182" cy="962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6629" y="3389124"/>
            <a:ext cx="5574182" cy="317334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94835" y="2427604"/>
            <a:ext cx="5574182" cy="9626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94835" y="3385790"/>
            <a:ext cx="5574182" cy="316484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605699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17315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66600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606" y="958768"/>
            <a:ext cx="3927719" cy="2696540"/>
          </a:xfrm>
        </p:spPr>
        <p:txBody>
          <a:bodyPr anchor="b">
            <a:normAutofit/>
          </a:bodyPr>
          <a:lstStyle>
            <a:lvl1pPr algn="l">
              <a:defRPr sz="288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2457" y="958769"/>
            <a:ext cx="7214964" cy="5590591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606" y="3846590"/>
            <a:ext cx="3930016" cy="2697817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37936" y="3846589"/>
            <a:ext cx="3923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29633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972865" y="578605"/>
            <a:ext cx="4889440" cy="617892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447" y="1355416"/>
            <a:ext cx="6638794" cy="2196701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49268" y="1347051"/>
            <a:ext cx="3349405" cy="463959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40395" y="3775191"/>
            <a:ext cx="6629285" cy="2404490"/>
          </a:xfrm>
        </p:spPr>
        <p:txBody>
          <a:bodyPr>
            <a:normAutofit/>
          </a:bodyPr>
          <a:lstStyle>
            <a:lvl1pPr marL="0" indent="0" algn="l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36859" y="6563828"/>
            <a:ext cx="6632821" cy="384148"/>
          </a:xfrm>
        </p:spPr>
        <p:txBody>
          <a:bodyPr/>
          <a:lstStyle>
            <a:lvl1pPr algn="l">
              <a:defRPr/>
            </a:lvl1pPr>
          </a:lstStyle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36858" y="382369"/>
            <a:ext cx="6649205" cy="38511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36859" y="3772326"/>
            <a:ext cx="663282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5369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423372"/>
            <a:ext cx="14630400" cy="49271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7351776"/>
            <a:ext cx="14630400" cy="8915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1895" y="965423"/>
            <a:ext cx="11523930" cy="12590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1895" y="2418879"/>
            <a:ext cx="11523930" cy="41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4966" y="396445"/>
            <a:ext cx="4200858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1895" y="395169"/>
            <a:ext cx="7126603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6073" y="958767"/>
            <a:ext cx="973223" cy="6042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360">
                <a:solidFill>
                  <a:schemeClr val="accent1"/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354096"/>
            <a:ext cx="146304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339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  <p:sldLayoutId id="2147483782" r:id="rId17"/>
    <p:sldLayoutId id="2147483783" r:id="rId18"/>
    <p:sldLayoutId id="2147483784" r:id="rId19"/>
    <p:sldLayoutId id="2147483785" r:id="rId20"/>
    <p:sldLayoutId id="2147483786" r:id="rId21"/>
    <p:sldLayoutId id="2147483787" r:id="rId2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84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8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391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Text 1"/>
          <p:cNvSpPr/>
          <p:nvPr/>
        </p:nvSpPr>
        <p:spPr>
          <a:xfrm>
            <a:off x="837724" y="44547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864DCCA-BC0A-4326-682D-A78F4AB80621}"/>
              </a:ext>
            </a:extLst>
          </p:cNvPr>
          <p:cNvSpPr txBox="1"/>
          <p:nvPr/>
        </p:nvSpPr>
        <p:spPr>
          <a:xfrm>
            <a:off x="1138687" y="3630572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>
                <a:latin typeface="华文中宋" panose="02010600040101010101" pitchFamily="2" charset="-122"/>
                <a:ea typeface="华文中宋" panose="02010600040101010101" pitchFamily="2" charset="-122"/>
              </a:rPr>
              <a:t>網頁視窗期中報告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269" y="460320"/>
            <a:ext cx="2988588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🟡 ③ </a:t>
            </a:r>
            <a:r>
              <a:rPr lang="en-US" sz="28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自動儲存功能</a:t>
            </a:r>
            <a:r>
              <a:rPr 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（事件與例外處理）</a:t>
            </a:r>
            <a:endParaRPr lang="en-US" sz="28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2567" y="809268"/>
            <a:ext cx="13565267" cy="6509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935544B-8A63-4E0F-01BB-9190666D7D6D}"/>
              </a:ext>
            </a:extLst>
          </p:cNvPr>
          <p:cNvSpPr txBox="1"/>
          <p:nvPr/>
        </p:nvSpPr>
        <p:spPr>
          <a:xfrm>
            <a:off x="9163411" y="3056958"/>
            <a:ext cx="73195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自動儲存機制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當使用者完成「新增、編輯、刪除」任一操作時，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直接覆寫最新資料。</a:t>
            </a: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這樣的設計讓使用者</a:t>
            </a: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不必手動按「儲存」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也確保資料在每次操作後都會安全寫入磁碟。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462E191-5CFF-0071-F786-A2CB88AE0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69" y="1571224"/>
            <a:ext cx="7154273" cy="44487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5816" y="641033"/>
            <a:ext cx="6483548" cy="418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8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🔵 ④ 新增紀錄視窗（物件導向＋事件設計）</a:t>
            </a:r>
            <a:endParaRPr lang="en-US" sz="28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26B11F2-7F7C-3CBB-D982-AE1115722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16" y="1385697"/>
            <a:ext cx="9978560" cy="3608997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13F36F4F-6FDC-19FF-4279-C5CB7D23FA73}"/>
              </a:ext>
            </a:extLst>
          </p:cNvPr>
          <p:cNvSpPr txBox="1"/>
          <p:nvPr/>
        </p:nvSpPr>
        <p:spPr>
          <a:xfrm>
            <a:off x="700897" y="5221712"/>
            <a:ext cx="731951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「新增紀錄」是整個系統的互動核心功能。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當使用者按下按鈕後，</a:t>
            </a:r>
            <a:endParaRPr lang="en-US" altLang="zh-TW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會開啟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POS 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風格輸入子視窗，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讓使用者直覺地輸入日期、金額、分類與備註。</a:t>
            </a: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新資料確認後立即加入清單、刷新圖表，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並自動觸發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AutoSave()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 儲存檔案，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避免資料遺失，提升使用體驗。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8862" y="533921"/>
            <a:ext cx="3067407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8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🔴 ⑤ 編輯紀錄（資料綁定與LINQ查找）</a:t>
            </a:r>
            <a:endParaRPr lang="en-US" sz="28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Text 4"/>
          <p:cNvSpPr/>
          <p:nvPr/>
        </p:nvSpPr>
        <p:spPr>
          <a:xfrm>
            <a:off x="418862" y="7925752"/>
            <a:ext cx="13792676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18862" y="8407479"/>
            <a:ext cx="13792676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結合自動儲存實現即時更新。        </a:t>
            </a:r>
            <a:endParaRPr lang="en-US" sz="9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CB31F6DD-DF4E-AF4E-BCA5-C170BAC4D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62" y="1027673"/>
            <a:ext cx="5940621" cy="5963209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FF308923-0062-0ACA-6319-4F2C1CCCDD22}"/>
              </a:ext>
            </a:extLst>
          </p:cNvPr>
          <p:cNvSpPr txBox="1"/>
          <p:nvPr/>
        </p:nvSpPr>
        <p:spPr>
          <a:xfrm>
            <a:off x="7319513" y="2849448"/>
            <a:ext cx="73195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編輯功能可讓使用者修改既有記帳資料。</a:t>
            </a:r>
            <a:endParaRPr lang="zh-TW" altLang="en-US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程式會自動讀取使用者在表格中選取的那一筆紀錄，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並在子視窗中載入舊資料以供修改。</a:t>
            </a: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當使用者按下「確定」後，程式會更新主資料表、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重新整理圓餅圖統計，並觸發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AutoSave()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 寫入檔案，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完成資料的</a:t>
            </a: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即時更新與保存流程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48351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未來擴充方向</a:t>
            </a:r>
            <a:endParaRPr lang="en-US" sz="35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37724" y="3090386"/>
            <a:ext cx="6357818" cy="1425773"/>
          </a:xfrm>
          <a:prstGeom prst="roundRect">
            <a:avLst>
              <a:gd name="adj" fmla="val 705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 2"/>
          <p:cNvSpPr/>
          <p:nvPr/>
        </p:nvSpPr>
        <p:spPr>
          <a:xfrm>
            <a:off x="1107519" y="3360182"/>
            <a:ext cx="2816185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📊</a:t>
            </a:r>
            <a:r>
              <a:rPr lang="en-US" sz="220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 報表匯出</a:t>
            </a:r>
            <a:endParaRPr lang="en-US" sz="2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1107519" y="3863340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支援 PDF 與 Excel 格式，便於列印與分享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434858" y="3090386"/>
            <a:ext cx="6357818" cy="1425773"/>
          </a:xfrm>
          <a:prstGeom prst="roundRect">
            <a:avLst>
              <a:gd name="adj" fmla="val 705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7" name="Text 5"/>
          <p:cNvSpPr/>
          <p:nvPr/>
        </p:nvSpPr>
        <p:spPr>
          <a:xfrm>
            <a:off x="7704653" y="3360182"/>
            <a:ext cx="2816185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🔍</a:t>
            </a: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 </a:t>
            </a:r>
            <a:r>
              <a:rPr lang="en-US" sz="220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進階搜尋</a:t>
            </a:r>
            <a:endParaRPr lang="en-US" sz="2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7704653" y="3863340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時間段篩選、關鍵字搜尋、分類過濾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Shape 7"/>
          <p:cNvSpPr/>
          <p:nvPr/>
        </p:nvSpPr>
        <p:spPr>
          <a:xfrm>
            <a:off x="837724" y="4755475"/>
            <a:ext cx="6357818" cy="1425773"/>
          </a:xfrm>
          <a:prstGeom prst="roundRect">
            <a:avLst>
              <a:gd name="adj" fmla="val 705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0" name="Text 8"/>
          <p:cNvSpPr/>
          <p:nvPr/>
        </p:nvSpPr>
        <p:spPr>
          <a:xfrm>
            <a:off x="1107519" y="5025271"/>
            <a:ext cx="2816185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👥</a:t>
            </a:r>
            <a:r>
              <a:rPr lang="en-US" sz="220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 多用戶支援</a:t>
            </a:r>
            <a:endParaRPr lang="en-US" sz="2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107519" y="5528429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登入帳號系統，每位用戶獨立資料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434858" y="4755475"/>
            <a:ext cx="6357818" cy="1425773"/>
          </a:xfrm>
          <a:prstGeom prst="roundRect">
            <a:avLst>
              <a:gd name="adj" fmla="val 7052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1"/>
          <p:cNvSpPr/>
          <p:nvPr/>
        </p:nvSpPr>
        <p:spPr>
          <a:xfrm>
            <a:off x="7704653" y="5025271"/>
            <a:ext cx="2816185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☁️</a:t>
            </a:r>
            <a:r>
              <a:rPr lang="en-US" sz="220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 雲端同步</a:t>
            </a:r>
            <a:endParaRPr lang="en-US" sz="2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704653" y="5528429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Google Drive 或 OneDrive 自動備份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4" name="Text 1"/>
          <p:cNvSpPr/>
          <p:nvPr/>
        </p:nvSpPr>
        <p:spPr>
          <a:xfrm>
            <a:off x="837724" y="3039785"/>
            <a:ext cx="11264979" cy="1408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50"/>
              </a:lnSpc>
              <a:buNone/>
            </a:pPr>
            <a:r>
              <a:rPr lang="en-US" sz="885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謝謝大家</a:t>
            </a:r>
            <a:endParaRPr lang="en-US" sz="8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 2"/>
          <p:cNvSpPr/>
          <p:nvPr/>
        </p:nvSpPr>
        <p:spPr>
          <a:xfrm>
            <a:off x="837724" y="480679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04931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00"/>
              </a:lnSpc>
            </a:pPr>
            <a:r>
              <a:rPr lang="en-US" sz="36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專案概覽 - </a:t>
            </a:r>
            <a:r>
              <a:rPr lang="en-US" altLang="zh-TW" sz="36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記帳系統</a:t>
            </a:r>
            <a:endParaRPr lang="en-US" altLang="zh-TW" sz="36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0" indent="0" algn="l">
              <a:lnSpc>
                <a:spcPts val="4400"/>
              </a:lnSpc>
              <a:buNone/>
            </a:pPr>
            <a:endParaRPr lang="en-US" sz="35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34665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開發者資訊</a:t>
            </a:r>
            <a:endParaRPr lang="en-US" sz="2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24124" y="4057769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開發者</a:t>
            </a: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：余威劭（個人開發）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24124" y="4656177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班級 </a:t>
            </a: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：資工二甲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6324124" y="5254585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開發環境</a:t>
            </a: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：C# + Windows Forms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357961" y="34665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核心特色</a:t>
            </a:r>
            <a:endParaRPr lang="en-US" sz="2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357961" y="4057769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POS 機風格金額輸入介面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357961" y="4524494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收入／支出分類與統計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57961" y="4991219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圖表化年度收支展示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357961" y="5457944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自動儲存與模組化設計</a:t>
            </a:r>
            <a:endParaRPr lang="en-US" sz="18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4630400" cy="27721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212" y="3225522"/>
            <a:ext cx="3981450" cy="497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發想與設計理念</a:t>
            </a:r>
            <a:endParaRPr lang="en-US" sz="31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Text 1"/>
          <p:cNvSpPr/>
          <p:nvPr/>
        </p:nvSpPr>
        <p:spPr>
          <a:xfrm>
            <a:off x="740212" y="3998119"/>
            <a:ext cx="248840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💡 核心動機</a:t>
            </a:r>
            <a:endParaRPr lang="en-US" sz="19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 2"/>
          <p:cNvSpPr/>
          <p:nvPr/>
        </p:nvSpPr>
        <p:spPr>
          <a:xfrm>
            <a:off x="740212" y="4435912"/>
            <a:ext cx="131499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因為近期手機壞掉，平時需記帳給爸媽，故因此打算開發類似記帳功能的程式</a:t>
            </a:r>
            <a:endParaRPr lang="en-US" sz="16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40212" y="5012293"/>
            <a:ext cx="6469261" cy="1214438"/>
          </a:xfrm>
          <a:prstGeom prst="roundRect">
            <a:avLst>
              <a:gd name="adj" fmla="val 73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7" name="Text 4"/>
          <p:cNvSpPr/>
          <p:nvPr/>
        </p:nvSpPr>
        <p:spPr>
          <a:xfrm>
            <a:off x="959287" y="5231368"/>
            <a:ext cx="248840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簡化操作</a:t>
            </a:r>
            <a:endParaRPr lang="en-US" sz="19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Text 5"/>
          <p:cNvSpPr/>
          <p:nvPr/>
        </p:nvSpPr>
        <p:spPr>
          <a:xfrm>
            <a:off x="959287" y="5669161"/>
            <a:ext cx="603111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按鍵式輸入邏輯，零複雜度</a:t>
            </a:r>
            <a:endParaRPr lang="en-US" sz="16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420928" y="5012293"/>
            <a:ext cx="6469261" cy="1214438"/>
          </a:xfrm>
          <a:prstGeom prst="roundRect">
            <a:avLst>
              <a:gd name="adj" fmla="val 73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0" name="Text 7"/>
          <p:cNvSpPr/>
          <p:nvPr/>
        </p:nvSpPr>
        <p:spPr>
          <a:xfrm>
            <a:off x="7640003" y="5231368"/>
            <a:ext cx="248840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視覺化呈現</a:t>
            </a:r>
            <a:endParaRPr lang="en-US" sz="19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640003" y="5669161"/>
            <a:ext cx="603111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統計圖表一目瞭然</a:t>
            </a:r>
            <a:endParaRPr lang="en-US" sz="16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40212" y="6438186"/>
            <a:ext cx="6469261" cy="1214438"/>
          </a:xfrm>
          <a:prstGeom prst="roundRect">
            <a:avLst>
              <a:gd name="adj" fmla="val 73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0"/>
          <p:cNvSpPr/>
          <p:nvPr/>
        </p:nvSpPr>
        <p:spPr>
          <a:xfrm>
            <a:off x="959287" y="6657261"/>
            <a:ext cx="248840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動態靈活</a:t>
            </a:r>
            <a:endParaRPr lang="en-US" sz="19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959287" y="7095053"/>
            <a:ext cx="603111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分類自訂，隨時調整</a:t>
            </a:r>
            <a:endParaRPr lang="en-US" sz="16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7420928" y="6438186"/>
            <a:ext cx="6469261" cy="1214438"/>
          </a:xfrm>
          <a:prstGeom prst="roundRect">
            <a:avLst>
              <a:gd name="adj" fmla="val 73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6" name="Text 13"/>
          <p:cNvSpPr/>
          <p:nvPr/>
        </p:nvSpPr>
        <p:spPr>
          <a:xfrm>
            <a:off x="7640003" y="6657261"/>
            <a:ext cx="248840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資料安全</a:t>
            </a:r>
            <a:endParaRPr lang="en-US" sz="19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640003" y="7095053"/>
            <a:ext cx="603111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ans 3" pitchFamily="34" charset="-120"/>
              </a:rPr>
              <a:t>自動儲存，永不遺失</a:t>
            </a:r>
            <a:endParaRPr lang="en-US" sz="165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BC57EA87-4B8A-8986-5161-7231BF0CD0EB}"/>
              </a:ext>
            </a:extLst>
          </p:cNvPr>
          <p:cNvSpPr txBox="1"/>
          <p:nvPr/>
        </p:nvSpPr>
        <p:spPr>
          <a:xfrm>
            <a:off x="751112" y="893636"/>
            <a:ext cx="990251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50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💡 </a:t>
            </a:r>
            <a:r>
              <a:rPr lang="en-US" altLang="zh-TW" sz="5000" b="1" dirty="0" err="1">
                <a:latin typeface="华文宋体" panose="02010600040101010101" pitchFamily="2" charset="-122"/>
                <a:ea typeface="华文宋体" panose="02010600040101010101" pitchFamily="2" charset="-122"/>
              </a:rPr>
              <a:t>ExpenseManager</a:t>
            </a:r>
            <a:r>
              <a:rPr lang="en-US" altLang="zh-TW" sz="50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 </a:t>
            </a:r>
            <a:r>
              <a:rPr lang="zh-TW" altLang="en-US" sz="50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系統架構概觀</a:t>
            </a: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595A9C36-BD07-6B84-1143-72174ED770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808124"/>
              </p:ext>
            </p:extLst>
          </p:nvPr>
        </p:nvGraphicFramePr>
        <p:xfrm>
          <a:off x="1042748" y="2974133"/>
          <a:ext cx="11523662" cy="2944368"/>
        </p:xfrm>
        <a:graphic>
          <a:graphicData uri="http://schemas.openxmlformats.org/drawingml/2006/table">
            <a:tbl>
              <a:tblPr/>
              <a:tblGrid>
                <a:gridCol w="5761831">
                  <a:extLst>
                    <a:ext uri="{9D8B030D-6E8A-4147-A177-3AD203B41FA5}">
                      <a16:colId xmlns:a16="http://schemas.microsoft.com/office/drawing/2014/main" val="3006841596"/>
                    </a:ext>
                  </a:extLst>
                </a:gridCol>
                <a:gridCol w="5761831">
                  <a:extLst>
                    <a:ext uri="{9D8B030D-6E8A-4147-A177-3AD203B41FA5}">
                      <a16:colId xmlns:a16="http://schemas.microsoft.com/office/drawing/2014/main" val="376027894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模組名稱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功能描述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2305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Form1.cs</a:t>
                      </a:r>
                      <a:endParaRPr lang="en-US" dirty="0">
                        <a:latin typeface="华文宋体" panose="02010600040101010101" pitchFamily="2" charset="-122"/>
                        <a:ea typeface="华文宋体" panose="02010600040101010101" pitchFamily="2" charset="-122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主視窗，整合圖表、資料表、功能按鈕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6771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 err="1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FileManager.cs</a:t>
                      </a:r>
                      <a:endParaRPr lang="en-US" dirty="0">
                        <a:latin typeface="华文宋体" panose="02010600040101010101" pitchFamily="2" charset="-122"/>
                        <a:ea typeface="华文宋体" panose="02010600040101010101" pitchFamily="2" charset="-122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負責 </a:t>
                      </a:r>
                      <a:r>
                        <a:rPr lang="en-US" altLang="zh-TW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CSV </a:t>
                      </a: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檔案的讀取與儲存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4531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Record.cs</a:t>
                      </a:r>
                      <a:endParaRPr lang="en-US">
                        <a:latin typeface="华文宋体" panose="02010600040101010101" pitchFamily="2" charset="-122"/>
                        <a:ea typeface="华文宋体" panose="02010600040101010101" pitchFamily="2" charset="-122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定義單筆記帳資料的結構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3631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FormAddRecord.cs</a:t>
                      </a:r>
                      <a:endParaRPr lang="en-US">
                        <a:latin typeface="华文宋体" panose="02010600040101010101" pitchFamily="2" charset="-122"/>
                        <a:ea typeface="华文宋体" panose="02010600040101010101" pitchFamily="2" charset="-122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新增／編輯資料的子視窗（</a:t>
                      </a:r>
                      <a:r>
                        <a:rPr lang="en-US" altLang="zh-TW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POS </a:t>
                      </a: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風格）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91241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FormStats.cs</a:t>
                      </a:r>
                      <a:endParaRPr lang="en-US">
                        <a:latin typeface="华文宋体" panose="02010600040101010101" pitchFamily="2" charset="-122"/>
                        <a:ea typeface="华文宋体" panose="02010600040101010101" pitchFamily="2" charset="-122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顯示各月份收支統計與比例分析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463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FormCategoryManager.cs</a:t>
                      </a:r>
                      <a:endParaRPr lang="en-US">
                        <a:latin typeface="华文宋体" panose="02010600040101010101" pitchFamily="2" charset="-122"/>
                        <a:ea typeface="华文宋体" panose="02010600040101010101" pitchFamily="2" charset="-122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管理分類清單（收入</a:t>
                      </a:r>
                      <a:r>
                        <a:rPr lang="en-US" altLang="zh-TW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/</a:t>
                      </a:r>
                      <a:r>
                        <a:rPr lang="zh-TW" altLang="en-US" dirty="0">
                          <a:latin typeface="华文宋体" panose="02010600040101010101" pitchFamily="2" charset="-122"/>
                          <a:ea typeface="华文宋体" panose="02010600040101010101" pitchFamily="2" charset="-122"/>
                        </a:rPr>
                        <a:t>支出）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3141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6007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366" y="654010"/>
            <a:ext cx="4476869" cy="559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功能特色全覽</a:t>
            </a:r>
            <a:endParaRPr lang="en-US" sz="35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AA625D5-B32B-5590-0AE1-43EFECB19E8B}"/>
              </a:ext>
            </a:extLst>
          </p:cNvPr>
          <p:cNvSpPr txBox="1"/>
          <p:nvPr/>
        </p:nvSpPr>
        <p:spPr>
          <a:xfrm>
            <a:off x="832366" y="2206585"/>
            <a:ext cx="7863060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1️⃣ 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載入紀錄（</a:t>
            </a:r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Load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  <a:endParaRPr lang="en-US" altLang="zh-TW" sz="28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2️⃣ 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圓餅圖顯示（</a:t>
            </a:r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Overview Chart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</a:p>
          <a:p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3️⃣ 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新增紀錄（</a:t>
            </a:r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Add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</a:p>
          <a:p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4️⃣ 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編輯紀錄（</a:t>
            </a:r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Edit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</a:p>
          <a:p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5️⃣ 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刪除紀錄（</a:t>
            </a:r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Delete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</a:p>
          <a:p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6️⃣ 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統計功能（</a:t>
            </a:r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Stats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</a:p>
          <a:p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7️⃣ 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分類管理（</a:t>
            </a:r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Category Manager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</a:p>
          <a:p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8️⃣ 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選擇不同檔案（</a:t>
            </a:r>
            <a:r>
              <a:rPr lang="en-US" altLang="zh-TW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Open / Save As</a:t>
            </a:r>
            <a:r>
              <a:rPr lang="zh-TW" altLang="en-US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</a:p>
          <a:p>
            <a:pPr>
              <a:buNone/>
            </a:pPr>
            <a:endParaRPr lang="zh-TW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888" y="497442"/>
            <a:ext cx="5308640" cy="468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28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9624" y="1218605"/>
            <a:ext cx="13031153" cy="5173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endParaRPr lang="en-US" sz="1400" dirty="0">
              <a:solidFill>
                <a:srgbClr val="272525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2985B56-962E-ED90-B7CD-2520968D2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33" y="1330748"/>
            <a:ext cx="8171849" cy="5159186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C89E8F0D-E430-F34C-2498-06C5476077CF}"/>
              </a:ext>
            </a:extLst>
          </p:cNvPr>
          <p:cNvSpPr txBox="1"/>
          <p:nvPr/>
        </p:nvSpPr>
        <p:spPr>
          <a:xfrm>
            <a:off x="628888" y="614245"/>
            <a:ext cx="800732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🟢 ① 收支圓餅圖（繪圖功能 — Chart 視覺化）</a:t>
            </a:r>
            <a:endParaRPr lang="en-US" altLang="zh-TW" sz="28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6B34719-9FAF-5E8B-BD81-D88FDB7DB47C}"/>
              </a:ext>
            </a:extLst>
          </p:cNvPr>
          <p:cNvSpPr txBox="1"/>
          <p:nvPr/>
        </p:nvSpPr>
        <p:spPr>
          <a:xfrm>
            <a:off x="10134247" y="3075643"/>
            <a:ext cx="548819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此方法負責初始化圓餅圖外觀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endParaRPr lang="en-US" altLang="zh-TW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包含背景、標題、圖例等設定。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讓圖表在載入資料前，</a:t>
            </a:r>
            <a:endParaRPr lang="en-US" altLang="zh-TW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就具備清晰的版面配置與視覺一致性。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788B4-A7F0-7E87-A450-6D9950328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8D0D4CA-0163-78C4-917B-54F653CB2748}"/>
              </a:ext>
            </a:extLst>
          </p:cNvPr>
          <p:cNvSpPr/>
          <p:nvPr/>
        </p:nvSpPr>
        <p:spPr>
          <a:xfrm>
            <a:off x="628888" y="497443"/>
            <a:ext cx="530864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8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🟢 ① 收支圓餅圖（繪圖功能 — Chart 視覺化）</a:t>
            </a:r>
            <a:endParaRPr lang="en-US" sz="28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1FDF5728-E928-B63B-7872-280FBE504D18}"/>
              </a:ext>
            </a:extLst>
          </p:cNvPr>
          <p:cNvSpPr/>
          <p:nvPr/>
        </p:nvSpPr>
        <p:spPr>
          <a:xfrm>
            <a:off x="799624" y="1218605"/>
            <a:ext cx="13031153" cy="5173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endParaRPr lang="en-US" sz="1400" dirty="0">
              <a:solidFill>
                <a:srgbClr val="272525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10479B9-E67D-BA5F-388A-05C3900A2661}"/>
              </a:ext>
            </a:extLst>
          </p:cNvPr>
          <p:cNvSpPr txBox="1"/>
          <p:nvPr/>
        </p:nvSpPr>
        <p:spPr>
          <a:xfrm>
            <a:off x="7310888" y="2960638"/>
            <a:ext cx="73195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此方法負責將資料轉為圖表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使用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LINQ 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計算「收入與支出」總額，</a:t>
            </a:r>
            <a:endParaRPr lang="en-US" altLang="zh-TW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並以圓餅圖顯示比例。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不同顏色代表收支狀況，</a:t>
            </a:r>
            <a:endParaRPr lang="en-US" altLang="zh-TW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外部標籤顯示百分比，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讓使用者能一眼看出財務分布。</a:t>
            </a: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同時，程式會即時更新畫面上的統計文字（總收入、總支出、淨收益），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實現</a:t>
            </a: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資料輸入 → 即時統計 → 圖表更新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的互動流程。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D3E8F6E-6707-57C9-5942-229DFAFC5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59" y="1096913"/>
            <a:ext cx="5012969" cy="651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02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3426" y="511568"/>
            <a:ext cx="5141000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🟣 ② </a:t>
            </a:r>
            <a:r>
              <a:rPr lang="en-US" sz="28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檔案儲存與載入</a:t>
            </a:r>
            <a:r>
              <a:rPr 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（資料持久化 — File I/O）</a:t>
            </a:r>
            <a:endParaRPr lang="en-US" sz="28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3427" y="1145262"/>
            <a:ext cx="13123545" cy="5688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</a:pPr>
            <a:endParaRPr lang="en-US" sz="1300" dirty="0">
              <a:solidFill>
                <a:srgbClr val="272525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7DDA7E2D-4E7A-6CB5-DF39-B4C01A84A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26" y="1145262"/>
            <a:ext cx="11509713" cy="4539546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521BDBE9-44EC-42EE-920F-BFF5EBCAA1E0}"/>
              </a:ext>
            </a:extLst>
          </p:cNvPr>
          <p:cNvSpPr txBox="1"/>
          <p:nvPr/>
        </p:nvSpPr>
        <p:spPr>
          <a:xfrm>
            <a:off x="753426" y="5826037"/>
            <a:ext cx="73195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此方法負責將所有記帳資料永久儲存到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CSV 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檔案中。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透過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StreamWriter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 將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List&lt;Record&gt;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 中的每筆資料逐行寫入，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格式簡單、可用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Excel 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開啟分析。</a:t>
            </a: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使用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using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 區塊確保程式在寫入後自動關閉檔案，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提高程式穩定性與安全性。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8D3E8-580A-2E30-2A2D-925D2447D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419E7DF-AB11-E7A9-E162-EA3ECBB19DEA}"/>
              </a:ext>
            </a:extLst>
          </p:cNvPr>
          <p:cNvSpPr/>
          <p:nvPr/>
        </p:nvSpPr>
        <p:spPr>
          <a:xfrm>
            <a:off x="592574" y="465534"/>
            <a:ext cx="5141000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🟣 ② </a:t>
            </a:r>
            <a:r>
              <a:rPr lang="en-US" sz="2800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檔案儲存與載入</a:t>
            </a:r>
            <a:r>
              <a:rPr lang="en-US" sz="2800" b="1" dirty="0">
                <a:solidFill>
                  <a:srgbClr val="00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Serif 4 Semi Bold" pitchFamily="34" charset="-120"/>
              </a:rPr>
              <a:t>（資料持久化 — File I/O）</a:t>
            </a:r>
            <a:endParaRPr lang="en-US" sz="28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A1C6CF5-D9E3-6CC6-4644-A9A35D4F4E7D}"/>
              </a:ext>
            </a:extLst>
          </p:cNvPr>
          <p:cNvSpPr/>
          <p:nvPr/>
        </p:nvSpPr>
        <p:spPr>
          <a:xfrm>
            <a:off x="753427" y="1145262"/>
            <a:ext cx="13123545" cy="5688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</a:pPr>
            <a:endParaRPr lang="en-US" sz="1300" dirty="0">
              <a:solidFill>
                <a:srgbClr val="272525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46F9879-847B-E44A-2050-17D90BF44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74" y="869915"/>
            <a:ext cx="5191827" cy="63676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09E42AA0-CFE2-7B6C-74BB-0D8126F866C2}"/>
              </a:ext>
            </a:extLst>
          </p:cNvPr>
          <p:cNvSpPr txBox="1"/>
          <p:nvPr/>
        </p:nvSpPr>
        <p:spPr>
          <a:xfrm>
            <a:off x="7472633" y="3038075"/>
            <a:ext cx="731951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此方法負責從 </a:t>
            </a:r>
            <a:r>
              <a:rPr lang="en-US" altLang="zh-TW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CSV </a:t>
            </a: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檔案載入所有記帳資料。</a:t>
            </a:r>
            <a:b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</a:b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程式會先檢查檔案是否存在，</a:t>
            </a:r>
            <a:endParaRPr lang="en-US" altLang="zh-TW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再逐行讀取並解析成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Record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 物件。</a:t>
            </a: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若遇到格式錯誤的資料行會自動略過，</a:t>
            </a:r>
            <a:endParaRPr lang="en-US" altLang="zh-TW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確保整體載入不中斷。</a:t>
            </a: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與 </a:t>
            </a:r>
            <a:r>
              <a:rPr lang="en-US" altLang="zh-TW" dirty="0">
                <a:latin typeface="华文中宋" panose="02010600040101010101" pitchFamily="2" charset="-122"/>
                <a:ea typeface="华文中宋" panose="02010600040101010101" pitchFamily="2" charset="-122"/>
              </a:rPr>
              <a:t>Save()</a:t>
            </a: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 搭配使用，</a:t>
            </a:r>
            <a:endParaRPr lang="en-US" altLang="zh-TW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buNone/>
            </a:pPr>
            <a:r>
              <a:rPr lang="zh-TW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完成資料的</a:t>
            </a:r>
            <a:r>
              <a:rPr lang="zh-TW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永久保存與即時載入功能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491248184"/>
      </p:ext>
    </p:extLst>
  </p:cSld>
  <p:clrMapOvr>
    <a:masterClrMapping/>
  </p:clrMapOvr>
</p:sld>
</file>

<file path=ppt/theme/theme1.xml><?xml version="1.0" encoding="utf-8"?>
<a:theme xmlns:a="http://schemas.openxmlformats.org/drawingml/2006/main" name="圖庫">
  <a:themeElements>
    <a:clrScheme name="圖庫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圖庫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圖庫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121</TotalTime>
  <Words>740</Words>
  <Application>Microsoft Office PowerPoint</Application>
  <PresentationFormat>自訂</PresentationFormat>
  <Paragraphs>100</Paragraphs>
  <Slides>14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华文中宋</vt:lpstr>
      <vt:lpstr>Arial</vt:lpstr>
      <vt:lpstr>Source Sans 3</vt:lpstr>
      <vt:lpstr>Gill Sans MT</vt:lpstr>
      <vt:lpstr>华文宋体</vt:lpstr>
      <vt:lpstr>Source Serif 4 Semi Bold</vt:lpstr>
      <vt:lpstr>Consolas</vt:lpstr>
      <vt:lpstr>圖庫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wei shao yu</cp:lastModifiedBy>
  <cp:revision>7</cp:revision>
  <dcterms:created xsi:type="dcterms:W3CDTF">2025-11-10T12:52:33Z</dcterms:created>
  <dcterms:modified xsi:type="dcterms:W3CDTF">2025-11-10T15:21:55Z</dcterms:modified>
</cp:coreProperties>
</file>